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74" r:id="rId2"/>
    <p:sldId id="260" r:id="rId3"/>
    <p:sldId id="259" r:id="rId4"/>
    <p:sldId id="306" r:id="rId5"/>
    <p:sldId id="323" r:id="rId6"/>
    <p:sldId id="261" r:id="rId7"/>
    <p:sldId id="262" r:id="rId8"/>
    <p:sldId id="263" r:id="rId9"/>
    <p:sldId id="328" r:id="rId10"/>
    <p:sldId id="285" r:id="rId11"/>
    <p:sldId id="334" r:id="rId12"/>
    <p:sldId id="296" r:id="rId13"/>
    <p:sldId id="266" r:id="rId14"/>
    <p:sldId id="297" r:id="rId15"/>
    <p:sldId id="268" r:id="rId16"/>
    <p:sldId id="269" r:id="rId17"/>
    <p:sldId id="276" r:id="rId18"/>
    <p:sldId id="279" r:id="rId19"/>
    <p:sldId id="278" r:id="rId20"/>
    <p:sldId id="280" r:id="rId21"/>
    <p:sldId id="277" r:id="rId22"/>
    <p:sldId id="298" r:id="rId23"/>
    <p:sldId id="270" r:id="rId24"/>
    <p:sldId id="292" r:id="rId25"/>
    <p:sldId id="288" r:id="rId26"/>
    <p:sldId id="290" r:id="rId27"/>
    <p:sldId id="291" r:id="rId28"/>
    <p:sldId id="293" r:id="rId29"/>
    <p:sldId id="286" r:id="rId30"/>
    <p:sldId id="295" r:id="rId31"/>
    <p:sldId id="329" r:id="rId32"/>
    <p:sldId id="330" r:id="rId33"/>
    <p:sldId id="331" r:id="rId34"/>
    <p:sldId id="332" r:id="rId35"/>
    <p:sldId id="333" r:id="rId36"/>
    <p:sldId id="308" r:id="rId37"/>
    <p:sldId id="322" r:id="rId38"/>
    <p:sldId id="287" r:id="rId39"/>
    <p:sldId id="321" r:id="rId40"/>
    <p:sldId id="282" r:id="rId41"/>
    <p:sldId id="271" r:id="rId42"/>
    <p:sldId id="294" r:id="rId43"/>
    <p:sldId id="257" r:id="rId44"/>
    <p:sldId id="284" r:id="rId45"/>
    <p:sldId id="281" r:id="rId46"/>
    <p:sldId id="273"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72409" autoAdjust="0"/>
  </p:normalViewPr>
  <p:slideViewPr>
    <p:cSldViewPr snapToGrid="0">
      <p:cViewPr varScale="1">
        <p:scale>
          <a:sx n="74" d="100"/>
          <a:sy n="74" d="100"/>
        </p:scale>
        <p:origin x="79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r>
                  <a:rPr lang="en-US" altLang="ja-JP" sz="1860" b="1" dirty="0"/>
                  <a:t>(%)</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r>
                  <a:rPr lang="en-US" altLang="ja-JP" sz="1860" b="1" i="0" baseline="0" dirty="0">
                    <a:effectLst/>
                  </a:rPr>
                  <a:t>(%)</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2020/1/31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a:t>
            </a:r>
            <a:r>
              <a:rPr kumimoji="1" lang="ja-JP" altLang="en-US" dirty="0" smtClean="0"/>
              <a:t>の類似性に基づいたテストコード自動生成ツール</a:t>
            </a:r>
            <a:r>
              <a:rPr kumimoji="1" lang="en-US" altLang="ja-JP" dirty="0" err="1" smtClean="0"/>
              <a:t>SuiteRec</a:t>
            </a:r>
            <a:r>
              <a:rPr kumimoji="1" lang="ja-JP" altLang="en-US" dirty="0" smtClean="0"/>
              <a:t>というタイトルで</a:t>
            </a:r>
            <a:r>
              <a:rPr kumimoji="1" lang="ja-JP" altLang="en-US" dirty="0" smtClean="0"/>
              <a:t>、ソフトウェア設計学研究室の</a:t>
            </a:r>
            <a:r>
              <a:rPr kumimoji="1" lang="ja-JP" altLang="en-US" dirty="0" smtClean="0"/>
              <a:t>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最後の</a:t>
            </a:r>
            <a:r>
              <a:rPr kumimoji="1" lang="en-US" altLang="ja-JP" dirty="0" smtClean="0"/>
              <a:t>Step4</a:t>
            </a:r>
            <a:r>
              <a:rPr kumimoji="1" lang="ja-JP" altLang="en-US" dirty="0" smtClean="0"/>
              <a:t>では、開発者が参考にしたいテストコードを上位に推薦できるようにテストコードの順位付けをします。</a:t>
            </a:r>
            <a:endParaRPr kumimoji="1" lang="en-US" altLang="ja-JP" dirty="0" smtClean="0"/>
          </a:p>
          <a:p>
            <a:endParaRPr kumimoji="1" lang="en-US" altLang="ja-JP" dirty="0" smtClean="0"/>
          </a:p>
          <a:p>
            <a:r>
              <a:rPr kumimoji="1" lang="ja-JP" altLang="en-US" dirty="0" smtClean="0"/>
              <a:t>本研究では、ランキング手法として類似度とテストスメルに着目しています。</a:t>
            </a:r>
            <a:endParaRPr kumimoji="1" lang="en-US" altLang="ja-JP" dirty="0" smtClean="0"/>
          </a:p>
          <a:p>
            <a:endParaRPr kumimoji="1" lang="en-US" altLang="ja-JP" dirty="0" smtClean="0"/>
          </a:p>
          <a:p>
            <a:r>
              <a:rPr kumimoji="1" lang="ja-JP" altLang="en-US" dirty="0" smtClean="0"/>
              <a:t>具体的に、類似度というのは、</a:t>
            </a:r>
            <a:r>
              <a:rPr kumimoji="1" lang="en-US" altLang="ja-JP" dirty="0" smtClean="0"/>
              <a:t>Step1</a:t>
            </a:r>
            <a:r>
              <a:rPr kumimoji="1" lang="ja-JP" altLang="en-US" dirty="0" smtClean="0"/>
              <a:t>の入力コード片と類似コード片間の類似度を指します。以前の調査結果で、類似するコード間の類似度が高いほどテストコード再利用できる可能性が高いという結果を基に類似度を要素として選んでいます。</a:t>
            </a:r>
            <a:endParaRPr kumimoji="1" lang="en-US" altLang="ja-JP" dirty="0" smtClean="0"/>
          </a:p>
          <a:p>
            <a:endParaRPr kumimoji="1" lang="en-US" altLang="ja-JP" dirty="0" smtClean="0"/>
          </a:p>
          <a:p>
            <a:r>
              <a:rPr kumimoji="1" lang="ja-JP" altLang="en-US" dirty="0" smtClean="0"/>
              <a:t>また、</a:t>
            </a:r>
            <a:r>
              <a:rPr kumimoji="1" lang="en-US" altLang="ja-JP" dirty="0" smtClean="0"/>
              <a:t>Step3</a:t>
            </a:r>
            <a:r>
              <a:rPr kumimoji="1" lang="ja-JP" altLang="en-US" dirty="0" smtClean="0"/>
              <a:t>で得られたテストスメルを要素とすることで、より品質の高いテストコードを開発者に推薦します。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で、これらの</a:t>
            </a:r>
            <a:r>
              <a:rPr kumimoji="1" lang="en-US" altLang="ja-JP" dirty="0" smtClean="0"/>
              <a:t>2</a:t>
            </a:r>
            <a:r>
              <a:rPr kumimoji="1" lang="ja-JP" altLang="en-US" dirty="0" err="1" smtClean="0"/>
              <a:t>つの</a:t>
            </a:r>
            <a:r>
              <a:rPr kumimoji="1" lang="ja-JP" altLang="en-US" dirty="0" smtClean="0"/>
              <a:t>要素の内、</a:t>
            </a:r>
            <a:r>
              <a:rPr lang="ja-JP" altLang="en-US" sz="1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類似度を優先として並び替え、類似度が同じ場合テストスメルの数で順位付けるように実装しました。</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実際に、これまでの</a:t>
            </a:r>
            <a:r>
              <a:rPr kumimoji="1" lang="en-US" altLang="ja-JP" dirty="0" smtClean="0"/>
              <a:t>4</a:t>
            </a:r>
            <a:r>
              <a:rPr kumimoji="1" lang="ja-JP" altLang="en-US" dirty="0" err="1" smtClean="0"/>
              <a:t>つの</a:t>
            </a:r>
            <a:r>
              <a:rPr kumimoji="1" lang="en-US" altLang="ja-JP" dirty="0" smtClean="0"/>
              <a:t>Step</a:t>
            </a:r>
            <a:r>
              <a:rPr kumimoji="1" lang="ja-JP" altLang="en-US" dirty="0" smtClean="0"/>
              <a:t>を通してテストコードを推薦すると多くの時間がかかってしまうので、推薦プロセスを高速化する工夫をしています。</a:t>
            </a:r>
            <a:endParaRPr kumimoji="1" lang="en-US" altLang="ja-JP" dirty="0" smtClean="0"/>
          </a:p>
          <a:p>
            <a:endParaRPr kumimoji="1" lang="en-US" altLang="ja-JP" dirty="0" smtClean="0"/>
          </a:p>
          <a:p>
            <a:r>
              <a:rPr kumimoji="1" lang="ja-JP" altLang="en-US" dirty="0" smtClean="0"/>
              <a:t>具体的には、大きく二つのことをやっています。</a:t>
            </a:r>
            <a:endParaRPr kumimoji="1" lang="en-US" altLang="ja-JP" dirty="0" smtClean="0"/>
          </a:p>
          <a:p>
            <a:endParaRPr kumimoji="1" lang="en-US" altLang="ja-JP" dirty="0" smtClean="0"/>
          </a:p>
          <a:p>
            <a:r>
              <a:rPr kumimoji="1" lang="en-US" altLang="ja-JP" dirty="0" smtClean="0"/>
              <a:t>1</a:t>
            </a:r>
            <a:r>
              <a:rPr kumimoji="1" lang="ja-JP" altLang="en-US" dirty="0" smtClean="0"/>
              <a:t>つは、</a:t>
            </a:r>
            <a:r>
              <a:rPr kumimoji="1" lang="en-US" altLang="ja-JP" dirty="0" smtClean="0"/>
              <a:t>Step1</a:t>
            </a:r>
            <a:r>
              <a:rPr kumimoji="1" lang="ja-JP" altLang="en-US" dirty="0" smtClean="0"/>
              <a:t>の類似コード検索を複数並列に実行したことです。本研究で使用した</a:t>
            </a:r>
            <a:r>
              <a:rPr kumimoji="1" lang="en-US" altLang="ja-JP" dirty="0" err="1" smtClean="0"/>
              <a:t>Nicad</a:t>
            </a:r>
            <a:r>
              <a:rPr kumimoji="1" lang="ja-JP" altLang="en-US" dirty="0" smtClean="0"/>
              <a:t>は一度に検索できるプロジェクトのサイズに限りがあります。</a:t>
            </a:r>
            <a:endParaRPr kumimoji="1" lang="en-US" altLang="ja-JP" dirty="0" smtClean="0"/>
          </a:p>
          <a:p>
            <a:endParaRPr kumimoji="1" lang="en-US" altLang="ja-JP" dirty="0" smtClean="0"/>
          </a:p>
          <a:p>
            <a:r>
              <a:rPr kumimoji="1" lang="ja-JP" altLang="en-US" dirty="0" smtClean="0"/>
              <a:t>そこで、前処理としてプロジェクトのサイズを調整してデータベースに格納し、検索処理を複数のプロジェクトに対して並列して実行することで検索時間を短縮しました。</a:t>
            </a:r>
            <a:endParaRPr kumimoji="1" lang="en-US" altLang="ja-JP" dirty="0" smtClean="0"/>
          </a:p>
          <a:p>
            <a:endParaRPr kumimoji="1" lang="en-US" altLang="ja-JP" dirty="0" smtClean="0"/>
          </a:p>
          <a:p>
            <a:r>
              <a:rPr kumimoji="1" lang="en-US" altLang="ja-JP" dirty="0" smtClean="0"/>
              <a:t>2</a:t>
            </a:r>
            <a:r>
              <a:rPr kumimoji="1" lang="ja-JP" altLang="en-US" dirty="0" smtClean="0"/>
              <a:t>つ目は</a:t>
            </a:r>
            <a:r>
              <a:rPr kumimoji="1" lang="en-US" altLang="ja-JP" dirty="0" smtClean="0"/>
              <a:t>Step3</a:t>
            </a:r>
            <a:r>
              <a:rPr kumimoji="1" lang="ja-JP" altLang="en-US" dirty="0" smtClean="0"/>
              <a:t>のテストスメルを検出する処理を事前に</a:t>
            </a:r>
            <a:r>
              <a:rPr kumimoji="1" lang="ja-JP" altLang="en-US" smtClean="0"/>
              <a:t>行い、検出されたテストスメルの情報をテストコードに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1580538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を使用した場合とそうでない場合でほとんど差がなく、どのタスクも網羅率が</a:t>
            </a:r>
            <a:r>
              <a:rPr kumimoji="1" lang="en-US" altLang="ja-JP" dirty="0" smtClean="0"/>
              <a:t>90%</a:t>
            </a:r>
            <a:r>
              <a:rPr kumimoji="1" lang="ja-JP" altLang="en-US" dirty="0" smtClean="0"/>
              <a:t>を超えています。</a:t>
            </a:r>
            <a:endParaRPr kumimoji="1" lang="en-US" altLang="ja-JP" dirty="0" smtClean="0"/>
          </a:p>
          <a:p>
            <a:endParaRPr kumimoji="1" lang="en-US" altLang="ja-JP" dirty="0" smtClean="0"/>
          </a:p>
          <a:p>
            <a:r>
              <a:rPr kumimoji="1" lang="ja-JP" altLang="en-US" dirty="0" smtClean="0"/>
              <a:t>ただ、一番複雑なプログラムであるタスク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kumimoji="1" lang="ja-JP" altLang="en-US" dirty="0" smtClean="0"/>
              <a:t>タスク</a:t>
            </a:r>
            <a:r>
              <a:rPr kumimoji="1" lang="en-US" altLang="ja-JP" dirty="0" smtClean="0"/>
              <a:t>1</a:t>
            </a:r>
            <a:r>
              <a:rPr kumimoji="1" lang="ja-JP" altLang="en-US" dirty="0" smtClean="0"/>
              <a:t>と</a:t>
            </a:r>
            <a:r>
              <a:rPr kumimoji="1" lang="en-US" altLang="ja-JP" dirty="0" smtClean="0"/>
              <a:t>3</a:t>
            </a:r>
            <a:r>
              <a:rPr kumimoji="1" lang="ja-JP" altLang="en-US" dirty="0" smtClean="0"/>
              <a:t>を見ると、</a:t>
            </a:r>
            <a:r>
              <a:rPr kumimoji="1" lang="en-US" altLang="ja-JP" dirty="0" err="1" smtClean="0"/>
              <a:t>SuiRec</a:t>
            </a:r>
            <a:r>
              <a:rPr kumimoji="1" lang="ja-JP" altLang="en-US" dirty="0" smtClean="0"/>
              <a:t>を使用した場合、タスク終了までの時間が長いことが分かります。 </a:t>
            </a:r>
            <a:endParaRPr kumimoji="1" lang="en-US" altLang="ja-JP" dirty="0" smtClean="0"/>
          </a:p>
          <a:p>
            <a:endParaRPr kumimoji="1" lang="en-US" altLang="ja-JP" dirty="0" smtClean="0"/>
          </a:p>
          <a:p>
            <a:r>
              <a:rPr kumimoji="1" lang="en-US" altLang="ja-JP" dirty="0" err="1" smtClean="0"/>
              <a:t>SuiteRec</a:t>
            </a:r>
            <a:r>
              <a:rPr kumimoji="1" lang="ja-JP" altLang="en-US" dirty="0" smtClean="0"/>
              <a:t>を使用した場合テスト作成に時間がかかる原因として、推薦される複数のテストコードを理解し、再利用する際に変更する必要があることが考えられます。</a:t>
            </a:r>
            <a:endParaRPr kumimoji="1" lang="en-US" altLang="ja-JP" dirty="0" smtClean="0"/>
          </a:p>
          <a:p>
            <a:endParaRPr kumimoji="1" lang="en-US" altLang="ja-JP" dirty="0" smtClean="0"/>
          </a:p>
          <a:p>
            <a:r>
              <a:rPr kumimoji="1" lang="ja-JP" altLang="en-US" dirty="0" smtClean="0"/>
              <a:t>被験者は、推薦されたテストコードをそのまま再利用することができません。入力コード片と類似コード片の差分に応じてテストコードを書き替える必要があります</a:t>
            </a:r>
            <a:endParaRPr kumimoji="1" lang="en-US" altLang="ja-JP"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を使用した場合とそうでない場合で検出されたテストスメルの数が少ないことが分かります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インターフェスで、推薦されるテストコードに含まれているテストスメルの情報を提示することで、その情報に基づいてテストコードを書き替えることができ、品質の高いテストコードを作成した可能性があります。</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テストスメルが挙げられます。実際に既存研究でも、これらのテストスメルが既存プロジェクトで多く検出されていることが報告されています。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を使用しましたが、今後他のツールにも対応するようにツール拡張することを考えています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24</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ja-JP" altLang="en-US" dirty="0" smtClean="0"/>
              <a:t>、研究背景であるソフトウェアテストから</a:t>
            </a:r>
            <a:r>
              <a:rPr kumimoji="1" lang="ja-JP" altLang="en-US" dirty="0" smtClean="0"/>
              <a:t>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a:t>
            </a:r>
            <a:r>
              <a:rPr kumimoji="1" lang="ja-JP" altLang="en-US" dirty="0" smtClean="0"/>
              <a:t>を向上させることを目的として行われます。</a:t>
            </a:r>
            <a:endParaRPr kumimoji="1" lang="en-US" altLang="ja-JP" dirty="0" smtClean="0"/>
          </a:p>
          <a:p>
            <a:endParaRPr kumimoji="1" lang="en-US" altLang="ja-JP" dirty="0" smtClean="0"/>
          </a:p>
          <a:p>
            <a:r>
              <a:rPr kumimoji="1" lang="ja-JP" altLang="en-US" dirty="0" smtClean="0"/>
              <a:t>このテスト</a:t>
            </a:r>
            <a:r>
              <a:rPr kumimoji="1" lang="ja-JP" altLang="en-US" dirty="0" smtClean="0"/>
              <a:t>工程は、テストする対象の粒度によって</a:t>
            </a:r>
            <a:r>
              <a:rPr kumimoji="1" lang="ja-JP" altLang="en-US" dirty="0" smtClean="0"/>
              <a:t>大きく、単体テスト・結合テスト、システムテストの</a:t>
            </a:r>
            <a:r>
              <a:rPr kumimoji="1" lang="en-US" altLang="ja-JP" dirty="0" smtClean="0"/>
              <a:t>3</a:t>
            </a:r>
            <a:r>
              <a:rPr kumimoji="1" lang="ja-JP" altLang="en-US" dirty="0" smtClean="0"/>
              <a:t>種類に分類できます</a:t>
            </a:r>
            <a:r>
              <a:rPr kumimoji="1" lang="ja-JP" altLang="en-US" dirty="0" smtClean="0"/>
              <a:t>。</a:t>
            </a:r>
            <a:endParaRPr kumimoji="1" lang="en-US" altLang="ja-JP" dirty="0" smtClean="0"/>
          </a:p>
          <a:p>
            <a:endParaRPr kumimoji="1" lang="en-US" altLang="ja-JP" dirty="0" smtClean="0"/>
          </a:p>
          <a:p>
            <a:r>
              <a:rPr kumimoji="1" lang="ja-JP" altLang="en-US" dirty="0" smtClean="0"/>
              <a:t>本研究では、この</a:t>
            </a:r>
            <a:r>
              <a:rPr kumimoji="1" lang="ja-JP" altLang="en-US" dirty="0" smtClean="0"/>
              <a:t>中</a:t>
            </a:r>
            <a:r>
              <a:rPr kumimoji="1" lang="ja-JP" altLang="en-US" dirty="0" smtClean="0"/>
              <a:t>でも一番粒度</a:t>
            </a:r>
            <a:r>
              <a:rPr kumimoji="1" lang="ja-JP" altLang="en-US" dirty="0" smtClean="0"/>
              <a:t>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a:t>
            </a:r>
            <a:r>
              <a:rPr kumimoji="1" lang="ja-JP" altLang="en-US" dirty="0" smtClean="0"/>
              <a:t>、大体ソフトウェア</a:t>
            </a:r>
            <a:r>
              <a:rPr kumimoji="1" lang="ja-JP" altLang="en-US" dirty="0" smtClean="0"/>
              <a:t>開発全体</a:t>
            </a:r>
            <a:r>
              <a:rPr kumimoji="1" lang="ja-JP" altLang="en-US" dirty="0" smtClean="0"/>
              <a:t>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961054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31</a:t>
            </a:fld>
            <a:endParaRPr kumimoji="1" lang="ja-JP" altLang="en-US"/>
          </a:p>
        </p:txBody>
      </p:sp>
    </p:spTree>
    <p:extLst>
      <p:ext uri="{BB962C8B-B14F-4D97-AF65-F5344CB8AC3E}">
        <p14:creationId xmlns:p14="http://schemas.microsoft.com/office/powerpoint/2010/main" val="2436045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32</a:t>
            </a:fld>
            <a:endParaRPr kumimoji="1" lang="ja-JP" altLang="en-US"/>
          </a:p>
        </p:txBody>
      </p:sp>
    </p:spTree>
    <p:extLst>
      <p:ext uri="{BB962C8B-B14F-4D97-AF65-F5344CB8AC3E}">
        <p14:creationId xmlns:p14="http://schemas.microsoft.com/office/powerpoint/2010/main" val="12452178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33</a:t>
            </a:fld>
            <a:endParaRPr kumimoji="1" lang="ja-JP" altLang="en-US"/>
          </a:p>
        </p:txBody>
      </p:sp>
    </p:spTree>
    <p:extLst>
      <p:ext uri="{BB962C8B-B14F-4D97-AF65-F5344CB8AC3E}">
        <p14:creationId xmlns:p14="http://schemas.microsoft.com/office/powerpoint/2010/main" val="397021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1887380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2448013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39</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は記号実行と探索ベースの自動生成技術を統合して実装したツールであり、単体</a:t>
            </a:r>
            <a:r>
              <a:rPr kumimoji="1" lang="ja-JP" altLang="en-US" dirty="0" smtClean="0"/>
              <a:t>テスト自動生成における最先端の</a:t>
            </a:r>
            <a:r>
              <a:rPr kumimoji="1" lang="ja-JP" altLang="en-US" dirty="0" smtClean="0"/>
              <a:t>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49</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51</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52</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53</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テストコードのメンテナンスにかかる継続的なコストは，テストコードの作成コストをはるかに上回るため，はじめから保守性に優れたテストコードを作成する必要があります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55</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56</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57</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58</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a:t>
            </a:r>
            <a:r>
              <a:rPr kumimoji="1" lang="ja-JP" altLang="en-US" dirty="0" smtClean="0"/>
              <a:t>，本研究</a:t>
            </a:r>
            <a:r>
              <a:rPr kumimoji="1" lang="ja-JP" altLang="en-US" dirty="0" smtClean="0"/>
              <a:t>では</a:t>
            </a:r>
            <a:r>
              <a:rPr kumimoji="1" lang="ja-JP" altLang="en-US" dirty="0" smtClean="0"/>
              <a:t>，オープンソースソフトウェアに存在する既存の品質の高いテストコードを推薦するツール</a:t>
            </a:r>
            <a:r>
              <a:rPr kumimoji="1" lang="en-US" altLang="ja-JP" dirty="0" err="1" smtClean="0"/>
              <a:t>SuiteRec</a:t>
            </a:r>
            <a:r>
              <a:rPr kumimoji="1" lang="ja-JP" altLang="en-US" dirty="0" smtClean="0"/>
              <a:t>を提案します。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こちらが提案手法の概要になります</a:t>
            </a:r>
            <a:endParaRPr kumimoji="1" lang="en-US" altLang="ja-JP" dirty="0" smtClean="0"/>
          </a:p>
          <a:p>
            <a:endParaRPr kumimoji="1" lang="en-US" altLang="ja-JP" dirty="0" smtClean="0"/>
          </a:p>
          <a:p>
            <a:r>
              <a:rPr kumimoji="1" lang="ja-JP" altLang="en-US" dirty="0" smtClean="0"/>
              <a:t>提案手法は大きく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r>
              <a:rPr kumimoji="1" lang="ja-JP" altLang="en-US" dirty="0" smtClean="0"/>
              <a:t>まず</a:t>
            </a:r>
            <a:r>
              <a:rPr kumimoji="1" lang="en-US" altLang="ja-JP" dirty="0" smtClean="0"/>
              <a:t>step1</a:t>
            </a:r>
            <a:r>
              <a:rPr kumimoji="1" lang="ja-JP" altLang="en-US" dirty="0" smtClean="0"/>
              <a:t>は開発者が入力した関数単位のコード片に対して，</a:t>
            </a:r>
            <a:r>
              <a:rPr kumimoji="1" lang="en-US" altLang="ja-JP" b="1" dirty="0" smtClean="0"/>
              <a:t>OSS</a:t>
            </a:r>
            <a:r>
              <a:rPr kumimoji="1" lang="ja-JP" altLang="en-US" b="1" dirty="0" smtClean="0"/>
              <a:t>プロジェクトのプロダクションコードが格納されているソースコードデータベース内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では</a:t>
            </a:r>
            <a:r>
              <a:rPr kumimoji="1" lang="ja-JP" altLang="en-US" dirty="0" smtClean="0"/>
              <a:t>，テストコードの検索です。</a:t>
            </a:r>
            <a:endParaRPr kumimoji="1" lang="en-US" altLang="ja-JP" dirty="0" smtClean="0"/>
          </a:p>
          <a:p>
            <a:endParaRPr kumimoji="1" lang="en-US" altLang="ja-JP" dirty="0" smtClean="0"/>
          </a:p>
          <a:p>
            <a:r>
              <a:rPr kumimoji="1" lang="ja-JP" altLang="en-US" dirty="0" smtClean="0"/>
              <a:t>検出</a:t>
            </a:r>
            <a:r>
              <a:rPr kumimoji="1" lang="ja-JP" altLang="en-US" dirty="0" smtClean="0"/>
              <a:t>された類似</a:t>
            </a:r>
            <a:r>
              <a:rPr kumimoji="1" lang="ja-JP" altLang="en-US" dirty="0" smtClean="0"/>
              <a:t>コード片に</a:t>
            </a:r>
            <a:r>
              <a:rPr kumimoji="1" lang="ja-JP" altLang="en-US" dirty="0" smtClean="0"/>
              <a:t>対応するテストコード</a:t>
            </a:r>
            <a:r>
              <a:rPr kumimoji="1" lang="ja-JP" altLang="en-US" dirty="0" smtClean="0"/>
              <a:t>をテストコードデータベース内</a:t>
            </a:r>
            <a:r>
              <a:rPr kumimoji="1" lang="ja-JP" altLang="en-US" dirty="0" smtClean="0"/>
              <a:t>から検索</a:t>
            </a:r>
            <a:r>
              <a:rPr kumimoji="1" lang="ja-JP" altLang="en-US" dirty="0" smtClean="0"/>
              <a:t>します。ここには、ソースコードデータベースのプロダクションコードに対応するテストコードが格納されている。</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a:t>
            </a:r>
            <a:r>
              <a:rPr kumimoji="1" lang="ja-JP" altLang="en-US" dirty="0" smtClean="0"/>
              <a:t>を検出します</a:t>
            </a:r>
            <a:endParaRPr kumimoji="1" lang="en-US" altLang="ja-JP" dirty="0" smtClean="0"/>
          </a:p>
          <a:p>
            <a:endParaRPr kumimoji="1" lang="en-US" altLang="ja-JP" dirty="0" smtClean="0"/>
          </a:p>
          <a:p>
            <a:r>
              <a:rPr kumimoji="1" lang="ja-JP" altLang="en-US" dirty="0" smtClean="0"/>
              <a:t>最後</a:t>
            </a:r>
            <a:r>
              <a:rPr kumimoji="1" lang="ja-JP" altLang="en-US" dirty="0" smtClean="0"/>
              <a:t>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出されたテストスメル数を基に推薦されるテストスイートをランキングして開発者に提示します</a:t>
            </a:r>
            <a:endParaRPr kumimoji="1" lang="en-US" altLang="ja-JP"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341113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本研究では、テストコードの再利用を考える上で、構文的に</a:t>
            </a:r>
            <a:r>
              <a:rPr kumimoji="1" lang="ja-JP" altLang="en-US" dirty="0" smtClean="0"/>
              <a:t>類似した関数</a:t>
            </a:r>
            <a:r>
              <a:rPr kumimoji="1" lang="ja-JP" altLang="en-US" dirty="0" smtClean="0"/>
              <a:t>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a:t>
            </a:r>
            <a:r>
              <a:rPr kumimoji="1" lang="ja-JP" altLang="en-US" dirty="0" smtClean="0"/>
              <a:t>するテストコードを</a:t>
            </a:r>
            <a:r>
              <a:rPr kumimoji="1" lang="ja-JP" altLang="en-US" dirty="0" smtClean="0"/>
              <a:t>検索します</a:t>
            </a:r>
            <a:endParaRPr kumimoji="1" lang="en-US" altLang="ja-JP" dirty="0" smtClean="0"/>
          </a:p>
          <a:p>
            <a:endParaRPr kumimoji="1" lang="en-US" altLang="ja-JP" dirty="0" smtClean="0"/>
          </a:p>
          <a:p>
            <a:r>
              <a:rPr kumimoji="1" lang="ja-JP" altLang="en-US" dirty="0" smtClean="0"/>
              <a:t>テストコードデータベースに格納されているからテストコードを検出するために、テスト対象コードとテストコードの対応付けを行います。</a:t>
            </a:r>
            <a:endParaRPr kumimoji="1" lang="en-US" altLang="ja-JP" dirty="0" smtClean="0"/>
          </a:p>
          <a:p>
            <a:endParaRPr kumimoji="1" lang="en-US" altLang="ja-JP" dirty="0" smtClean="0"/>
          </a:p>
          <a:p>
            <a:r>
              <a:rPr kumimoji="1" lang="ja-JP" altLang="en-US" dirty="0" smtClean="0"/>
              <a:t>本研究では、厳密に対象コードとテストコードを対応付けるために以下の</a:t>
            </a:r>
            <a:r>
              <a:rPr kumimoji="1" lang="en-US" altLang="ja-JP" dirty="0" smtClean="0"/>
              <a:t>3</a:t>
            </a:r>
            <a:r>
              <a:rPr kumimoji="1" lang="ja-JP" altLang="en-US" dirty="0" err="1" smtClean="0"/>
              <a:t>つの</a:t>
            </a:r>
            <a:r>
              <a:rPr kumimoji="1" lang="ja-JP" altLang="en-US" dirty="0" smtClean="0"/>
              <a:t>フェーズ実施しました</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dirty="0" smtClean="0"/>
              <a:t>JUnit</a:t>
            </a:r>
            <a:r>
              <a:rPr kumimoji="1" lang="ja-JP" altLang="en-US" dirty="0" smtClean="0"/>
              <a:t>の命名規則に従って、テストクラス名から</a:t>
            </a:r>
            <a:r>
              <a:rPr kumimoji="1" lang="en-US" altLang="ja-JP" dirty="0" smtClean="0"/>
              <a:t>”Test”</a:t>
            </a:r>
            <a:r>
              <a:rPr kumimoji="1" lang="ja-JP" altLang="en-US" dirty="0" smtClean="0"/>
              <a:t>という文字列を除いたクラス名がテスト対象クラスになります</a:t>
            </a:r>
            <a:endParaRPr kumimoji="1" lang="en-US" altLang="ja-JP" dirty="0" smtClean="0"/>
          </a:p>
          <a:p>
            <a:endParaRPr kumimoji="1" lang="en-US" altLang="ja-JP" dirty="0" smtClean="0"/>
          </a:p>
          <a:p>
            <a:r>
              <a:rPr kumimoji="1" lang="ja-JP" altLang="en-US" dirty="0" smtClean="0"/>
              <a:t>次に、テストコード内のメソッド呼び出しを確認します。一般的に単体テストでは、このようにテストコード内で、テスト対象のオブジェクトの生成を行い、テスト対象メソッドを呼び出して実行します。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したがって、テストコードを静的解析し、テスト対象のメソッド呼び出しを取得することでテスト対象コードとテストコードを対応付けます。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a:t>
            </a:r>
            <a:r>
              <a:rPr kumimoji="1" lang="ja-JP" altLang="en-US" dirty="0" smtClean="0"/>
              <a:t>行い対応付けをしました。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a:t>
            </a:r>
            <a:r>
              <a:rPr kumimoji="1" lang="ja-JP" altLang="en-US" dirty="0" smtClean="0"/>
              <a:t>というのはテストコードの良くない実装を表す指標のことです．要は、テストコードの設計の</a:t>
            </a:r>
            <a:r>
              <a:rPr kumimoji="1" lang="ja-JP" altLang="en-US" dirty="0" smtClean="0"/>
              <a:t>アンチパターンのことです</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そして、ドゥーセンらは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例えば、</a:t>
            </a:r>
            <a:r>
              <a:rPr kumimoji="1" lang="ja-JP" altLang="en-US" dirty="0" smtClean="0"/>
              <a:t>これは</a:t>
            </a:r>
            <a:r>
              <a:rPr kumimoji="1" lang="en-US" altLang="ja-JP" dirty="0" smtClean="0"/>
              <a:t>Step2</a:t>
            </a:r>
            <a:r>
              <a:rPr kumimoji="1" lang="ja-JP" altLang="en-US" dirty="0" err="1" smtClean="0"/>
              <a:t>で検</a:t>
            </a:r>
            <a:r>
              <a:rPr kumimoji="1" lang="ja-JP" altLang="en-US" dirty="0" smtClean="0"/>
              <a:t>出されたテストコードの例ですが、このコードには、</a:t>
            </a:r>
            <a:r>
              <a:rPr kumimoji="1" lang="en-US" altLang="ja-JP" dirty="0" smtClean="0"/>
              <a:t>1</a:t>
            </a:r>
            <a:r>
              <a:rPr kumimoji="1" lang="ja-JP" altLang="en-US" dirty="0" err="1" smtClean="0"/>
              <a:t>つの</a:t>
            </a:r>
            <a:r>
              <a:rPr kumimoji="1" lang="ja-JP" altLang="en-US" dirty="0" smtClean="0"/>
              <a:t>テストメソッドに複数の</a:t>
            </a:r>
            <a:r>
              <a:rPr kumimoji="1" lang="en-US" altLang="ja-JP" dirty="0" smtClean="0"/>
              <a:t>assert</a:t>
            </a:r>
            <a:r>
              <a:rPr kumimoji="1" lang="ja-JP" altLang="en-US" dirty="0" smtClean="0"/>
              <a:t>文を含む場合に発生するアサーションルーレットというテストスメル</a:t>
            </a:r>
            <a:r>
              <a:rPr kumimoji="1" lang="ja-JP" altLang="en-US" dirty="0" smtClean="0"/>
              <a:t>が含まれています。</a:t>
            </a:r>
            <a:endParaRPr kumimoji="1" lang="en-US" altLang="ja-JP" dirty="0" smtClean="0"/>
          </a:p>
          <a:p>
            <a:endParaRPr kumimoji="1" lang="en-US" altLang="ja-JP" dirty="0" smtClean="0"/>
          </a:p>
          <a:p>
            <a:r>
              <a:rPr kumimoji="1" lang="ja-JP" altLang="en-US" dirty="0" smtClean="0"/>
              <a:t>で、これらのテストスメルを高速で検出するために、テストスメル自動で検出できる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adec="http://schemas.microsoft.com/office/drawing/2017/decorative" xmlns=""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a:t>
            </a:r>
            <a:r>
              <a:rPr lang="ja-JP" altLang="en-US" sz="2800" dirty="0" smtClean="0"/>
              <a:t>テストコードの</a:t>
            </a:r>
            <a:r>
              <a:rPr lang="ja-JP" altLang="en-US" sz="2800" dirty="0"/>
              <a:t>順位付け</a:t>
            </a:r>
            <a:endParaRPr kumimoji="1" lang="ja-JP" altLang="en-US" sz="2800" dirty="0"/>
          </a:p>
        </p:txBody>
      </p:sp>
      <p:sp>
        <p:nvSpPr>
          <p:cNvPr id="4" name="コンテンツ プレースホルダー 2"/>
          <p:cNvSpPr>
            <a:spLocks noGrp="1"/>
          </p:cNvSpPr>
          <p:nvPr>
            <p:ph idx="1"/>
          </p:nvPr>
        </p:nvSpPr>
        <p:spPr>
          <a:xfrm>
            <a:off x="838200" y="1486680"/>
            <a:ext cx="10515600" cy="574675"/>
          </a:xfrm>
        </p:spPr>
        <p:txBody>
          <a:bodyPr>
            <a:normAutofit/>
          </a:bodyPr>
          <a:lstStyle/>
          <a:p>
            <a:r>
              <a:rPr lang="ja-JP" altLang="en-US" dirty="0" smtClean="0"/>
              <a:t>推薦されるテストコードを以下</a:t>
            </a:r>
            <a:r>
              <a:rPr lang="ja-JP" altLang="en-US" dirty="0" smtClean="0"/>
              <a:t>の</a:t>
            </a:r>
            <a:r>
              <a:rPr lang="en-US" altLang="ja-JP" dirty="0" smtClean="0"/>
              <a:t>2</a:t>
            </a:r>
            <a:r>
              <a:rPr lang="ja-JP" altLang="en-US" dirty="0" err="1" smtClean="0"/>
              <a:t>つの</a:t>
            </a:r>
            <a:r>
              <a:rPr lang="ja-JP" altLang="en-US" dirty="0" smtClean="0"/>
              <a:t>要素を基に</a:t>
            </a:r>
            <a:r>
              <a:rPr lang="ja-JP" altLang="en-US" dirty="0" smtClean="0"/>
              <a:t>順位付ける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a:t>
            </a:r>
            <a:r>
              <a:rPr lang="ja-JP" altLang="en-US" sz="3200" dirty="0" smtClean="0">
                <a:latin typeface="メイリオ" panose="020B0604030504040204" pitchFamily="50" charset="-128"/>
                <a:ea typeface="メイリオ" panose="020B0604030504040204" pitchFamily="50" charset="-128"/>
              </a:rPr>
              <a:t>順位</a:t>
            </a:r>
            <a:r>
              <a:rPr lang="ja-JP" altLang="en-US" sz="3200" dirty="0">
                <a:latin typeface="メイリオ" panose="020B0604030504040204" pitchFamily="50" charset="-128"/>
                <a:ea typeface="メイリオ" panose="020B0604030504040204" pitchFamily="50" charset="-128"/>
              </a:rPr>
              <a:t>付</a:t>
            </a:r>
            <a:r>
              <a:rPr lang="ja-JP" altLang="en-US" sz="3200" dirty="0" smtClean="0">
                <a:latin typeface="メイリオ" panose="020B0604030504040204" pitchFamily="50" charset="-128"/>
                <a:ea typeface="メイリオ" panose="020B0604030504040204" pitchFamily="50" charset="-128"/>
              </a:rPr>
              <a:t>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1034508"/>
          </a:xfrm>
        </p:spPr>
        <p:txBody>
          <a:bodyPr>
            <a:normAutofit/>
          </a:bodyPr>
          <a:lstStyle/>
          <a:p>
            <a:r>
              <a:rPr lang="ja-JP" altLang="en-US" dirty="0"/>
              <a:t>類似コード検索を複数並列に</a:t>
            </a:r>
            <a:r>
              <a:rPr lang="ja-JP" altLang="en-US" dirty="0" smtClean="0"/>
              <a:t>実行</a:t>
            </a:r>
            <a:r>
              <a:rPr lang="en-US" altLang="ja-JP" dirty="0" smtClean="0"/>
              <a:t>(Step1)</a:t>
            </a:r>
            <a:endParaRPr lang="en-US" altLang="ja-JP" dirty="0" smtClean="0"/>
          </a:p>
          <a:p>
            <a:r>
              <a:rPr lang="ja-JP" altLang="en-US" dirty="0" smtClean="0"/>
              <a:t>各データベースに必要なデータを事前に格納</a:t>
            </a:r>
            <a:r>
              <a:rPr lang="en-US" altLang="ja-JP" dirty="0" smtClean="0"/>
              <a:t>(Step3)</a:t>
            </a:r>
          </a:p>
          <a:p>
            <a:endParaRPr lang="en-US" altLang="ja-JP" dirty="0" smtClean="0"/>
          </a:p>
          <a:p>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a:t>
            </a:r>
            <a:r>
              <a:rPr kumimoji="1" lang="ja-JP" altLang="en-US" dirty="0" smtClean="0"/>
              <a:t>プロセスの</a:t>
            </a:r>
            <a:r>
              <a:rPr lang="ja-JP" altLang="en-US" dirty="0" smtClean="0"/>
              <a:t>高速化</a:t>
            </a:r>
            <a:endParaRPr kumimoji="1" lang="ja-JP" altLang="en-US" dirty="0"/>
          </a:p>
        </p:txBody>
      </p:sp>
      <p:pic>
        <p:nvPicPr>
          <p:cNvPr id="4" name="図 3"/>
          <p:cNvPicPr>
            <a:picLocks noChangeAspect="1"/>
          </p:cNvPicPr>
          <p:nvPr/>
        </p:nvPicPr>
        <p:blipFill>
          <a:blip r:embed="rId3"/>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562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類似コード検索を複数並列化して実行</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34908792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各データベースに必要なデータを事前に格納</a:t>
            </a:r>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a:t>
            </a:r>
            <a:r>
              <a:rPr kumimoji="1" lang="ja-JP" altLang="en-US" dirty="0" smtClean="0"/>
              <a:t>プロセスの</a:t>
            </a:r>
            <a:r>
              <a:rPr lang="ja-JP" altLang="en-US" dirty="0" smtClean="0"/>
              <a:t>高速化</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562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類似コード検索を複数並列化して実行</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2"/>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813332270"/>
              </p:ext>
            </p:extLst>
          </p:nvPr>
        </p:nvGraphicFramePr>
        <p:xfrm>
          <a:off x="1662201" y="2957770"/>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3401361558"/>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1909660163"/>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1279276725"/>
                  </p:ext>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5"/>
              <a:stretch>
                <a:fillRect/>
              </a:stretch>
            </p:blipFill>
            <p:spPr>
              <a:xfrm>
                <a:off x="953477" y="1263535"/>
                <a:ext cx="5384729" cy="3786447"/>
              </a:xfrm>
              <a:prstGeom prst="rect">
                <a:avLst/>
              </a:prstGeom>
            </p:spPr>
          </p:pic>
        </mc:Fallback>
      </mc:AlternateContent>
      <p:sp>
        <p:nvSpPr>
          <p:cNvPr id="5" name="角丸四角形 4"/>
          <p:cNvSpPr/>
          <p:nvPr/>
        </p:nvSpPr>
        <p:spPr>
          <a:xfrm>
            <a:off x="1612900" y="5346248"/>
            <a:ext cx="9609281"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798776" y="4367103"/>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943918" y="4250392"/>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898576" y="4367105"/>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5043718" y="4250392"/>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1154139143"/>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52940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825625"/>
            <a:ext cx="10182225" cy="4241800"/>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提案ツールの有用性を定量的・定性的に評価</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38199" y="5063609"/>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a:t>
            </a:r>
            <a:r>
              <a:rPr kumimoji="1" lang="ja-JP" altLang="en-US" sz="2400" dirty="0" smtClean="0">
                <a:latin typeface="メイリオ" panose="020B0604030504040204" pitchFamily="50" charset="-128"/>
                <a:ea typeface="メイリオ" panose="020B0604030504040204" pitchFamily="50" charset="-128"/>
              </a:rPr>
              <a:t>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97417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6763236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1830449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20380132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4965333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19799" y="4390331"/>
            <a:ext cx="8993630"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保守性に優れた</a:t>
            </a:r>
            <a:r>
              <a:rPr lang="ja-JP" altLang="en-US" sz="2800" dirty="0" smtClean="0">
                <a:latin typeface="メイリオ" panose="020B0604030504040204" pitchFamily="50" charset="-128"/>
                <a:ea typeface="メイリオ" panose="020B0604030504040204" pitchFamily="50" charset="-128"/>
              </a:rPr>
              <a:t>テストコードの作成</a:t>
            </a:r>
            <a:r>
              <a:rPr lang="ja-JP" altLang="en-US" sz="2800" dirty="0" smtClean="0">
                <a:latin typeface="メイリオ" panose="020B0604030504040204" pitchFamily="50" charset="-128"/>
                <a:ea typeface="メイリオ" panose="020B0604030504040204" pitchFamily="50" charset="-128"/>
              </a:rPr>
              <a:t>を支援</a:t>
            </a:r>
            <a:r>
              <a:rPr lang="ja-JP" altLang="en-US" sz="2800" dirty="0" smtClean="0">
                <a:latin typeface="メイリオ" panose="020B0604030504040204" pitchFamily="50" charset="-128"/>
                <a:ea typeface="メイリオ" panose="020B0604030504040204" pitchFamily="50" charset="-128"/>
              </a:rPr>
              <a:t>するが</a:t>
            </a:r>
            <a:r>
              <a:rPr lang="ja-JP" altLang="en-US" sz="2800" dirty="0" smtClean="0">
                <a:latin typeface="メイリオ" panose="020B0604030504040204" pitchFamily="50" charset="-128"/>
                <a:ea typeface="メイリオ" panose="020B0604030504040204" pitchFamily="50" charset="-128"/>
              </a:rPr>
              <a:t>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a:t>
            </a:r>
            <a:r>
              <a:rPr lang="ja-JP" altLang="en-US" sz="3000" dirty="0" smtClean="0"/>
              <a:t>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a:t>
            </a:r>
            <a:r>
              <a:rPr lang="ja-JP" altLang="en-US" sz="2800" dirty="0" smtClean="0"/>
              <a:t>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a:t>
            </a:r>
            <a:r>
              <a:rPr lang="ja-JP" altLang="en-US" sz="3000" dirty="0" smtClean="0"/>
              <a:t>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ja-JP" altLang="en-US" dirty="0">
                <a:solidFill>
                  <a:schemeClr val="bg1"/>
                </a:solidFill>
              </a:rPr>
              <a:t>の概要</a:t>
            </a:r>
            <a:endParaRPr kumimoji="1" lang="ja-JP" altLang="en-US" dirty="0">
              <a:solidFill>
                <a:schemeClr val="bg1"/>
              </a:solidFill>
            </a:endParaRPr>
          </a:p>
        </p:txBody>
      </p:sp>
      <p:pic>
        <p:nvPicPr>
          <p:cNvPr id="4" name="図 3"/>
          <p:cNvPicPr>
            <a:picLocks noChangeAspect="1"/>
          </p:cNvPicPr>
          <p:nvPr/>
        </p:nvPicPr>
        <p:blipFill>
          <a:blip r:embed="rId3"/>
          <a:stretch>
            <a:fillRect/>
          </a:stretch>
        </p:blipFill>
        <p:spPr>
          <a:xfrm>
            <a:off x="465885" y="1175263"/>
            <a:ext cx="11114470" cy="5621368"/>
          </a:xfrm>
          <a:prstGeom prst="rect">
            <a:avLst/>
          </a:prstGeom>
        </p:spPr>
      </p:pic>
    </p:spTree>
    <p:extLst>
      <p:ext uri="{BB962C8B-B14F-4D97-AF65-F5344CB8AC3E}">
        <p14:creationId xmlns:p14="http://schemas.microsoft.com/office/powerpoint/2010/main" val="15621183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788504" y="3147345"/>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147345"/>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548022"/>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548022"/>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723657"/>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smtClean="0">
                <a:latin typeface="Consolas" panose="020B0609020204030204" pitchFamily="49" charset="0"/>
              </a:rPr>
              <a:t>}</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[6]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668593" y="2600830"/>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148306" y="5295681"/>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2" name="角丸四角形 1"/>
          <p:cNvSpPr/>
          <p:nvPr/>
        </p:nvSpPr>
        <p:spPr>
          <a:xfrm>
            <a:off x="1078710" y="4037764"/>
            <a:ext cx="5263096" cy="874706"/>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109" y="3893491"/>
            <a:ext cx="445604" cy="445604"/>
          </a:xfrm>
          <a:prstGeom prst="rect">
            <a:avLst/>
          </a:prstGeom>
        </p:spPr>
      </p:pic>
      <p:sp>
        <p:nvSpPr>
          <p:cNvPr id="12" name="コンテンツ プレースホルダー 2"/>
          <p:cNvSpPr txBox="1">
            <a:spLocks/>
          </p:cNvSpPr>
          <p:nvPr/>
        </p:nvSpPr>
        <p:spPr>
          <a:xfrm>
            <a:off x="6654407" y="2841916"/>
            <a:ext cx="5091031" cy="2007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[6]</a:t>
            </a:r>
          </a:p>
          <a:p>
            <a:r>
              <a:rPr lang="en-US" altLang="ja-JP" sz="2200" dirty="0" smtClean="0"/>
              <a:t>19</a:t>
            </a:r>
            <a:r>
              <a:rPr lang="ja-JP" altLang="en-US" sz="2200" dirty="0" smtClean="0"/>
              <a:t>種類のテストスメルを検出可能</a:t>
            </a:r>
            <a:endParaRPr lang="en-US" altLang="ja-JP" sz="2200" dirty="0" smtClean="0"/>
          </a:p>
          <a:p>
            <a:r>
              <a:rPr lang="ja-JP" altLang="en-US" sz="2200" dirty="0" smtClean="0"/>
              <a:t>各テストスメルの検出精度・再現率</a:t>
            </a:r>
            <a:endParaRPr lang="en-US" altLang="ja-JP" sz="2200" dirty="0" smtClean="0"/>
          </a:p>
          <a:p>
            <a:pPr lvl="1"/>
            <a:r>
              <a:rPr lang="ja-JP" altLang="en-US" sz="2200" dirty="0" smtClean="0"/>
              <a:t>精度</a:t>
            </a:r>
            <a:r>
              <a:rPr lang="en-US" altLang="ja-JP" sz="2200" dirty="0" smtClean="0"/>
              <a:t>: 85%~100%</a:t>
            </a:r>
            <a:endParaRPr lang="en-US" altLang="ja-JP" sz="2200" dirty="0"/>
          </a:p>
          <a:p>
            <a:pPr lvl="1"/>
            <a:r>
              <a:rPr lang="ja-JP" altLang="en-US" sz="2200" dirty="0" smtClean="0"/>
              <a:t>再現率</a:t>
            </a:r>
            <a:r>
              <a:rPr lang="en-US" altLang="ja-JP" sz="2200" dirty="0" smtClean="0"/>
              <a:t>: 90%~100%</a:t>
            </a:r>
          </a:p>
          <a:p>
            <a:pPr lvl="1"/>
            <a:endParaRPr lang="ja-JP" altLang="en-US" dirty="0"/>
          </a:p>
        </p:txBody>
      </p:sp>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14793</TotalTime>
  <Words>10340</Words>
  <Application>Microsoft Office PowerPoint</Application>
  <PresentationFormat>ワイド画面</PresentationFormat>
  <Paragraphs>1231</Paragraphs>
  <Slides>58</Slides>
  <Notes>43</Notes>
  <HiddenSlides>16</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58</vt:i4>
      </vt:variant>
    </vt:vector>
  </HeadingPairs>
  <TitlesOfParts>
    <vt:vector size="68"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テストコード自動生成ツールの問題</vt:lpstr>
      <vt:lpstr>提案ツール: SuiteRec</vt:lpstr>
      <vt:lpstr>提案ツールの概要</vt:lpstr>
      <vt:lpstr>Step1: 類似コード片の検出</vt:lpstr>
      <vt:lpstr>Step2: テストコードの検索</vt:lpstr>
      <vt:lpstr>Step3: テストスメルの検出</vt:lpstr>
      <vt:lpstr>Step4: 推薦されるテストコードの順位付け</vt:lpstr>
      <vt:lpstr>推薦プロセスの高速化</vt:lpstr>
      <vt:lpstr>推薦プロセスの高速化</vt:lpstr>
      <vt:lpstr>SuiteRecのインターフェス</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カバレッジの種類</vt:lpstr>
      <vt:lpstr>ソースコードデータベース</vt:lpstr>
      <vt:lpstr>テストコードデータベース</vt:lpstr>
      <vt:lpstr>EvoSuite</vt:lpstr>
      <vt:lpstr>議論</vt:lpstr>
      <vt:lpstr>関連研究</vt:lpstr>
      <vt:lpstr>Step3: テストスメルの検出</vt:lpstr>
      <vt:lpstr>Step3: テストスメルの検出</vt:lpstr>
      <vt:lpstr>Step3: テストスメルの検出</vt:lpstr>
      <vt:lpstr>Step3: テストスメルの検出</vt:lpstr>
      <vt:lpstr>テストスメル</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290</cp:revision>
  <dcterms:created xsi:type="dcterms:W3CDTF">2020-01-21T13:07:49Z</dcterms:created>
  <dcterms:modified xsi:type="dcterms:W3CDTF">2020-02-01T14:04:32Z</dcterms:modified>
</cp:coreProperties>
</file>